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8" r:id="rId8"/>
    <p:sldId id="267" r:id="rId9"/>
    <p:sldId id="265" r:id="rId10"/>
    <p:sldId id="26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405"/>
  </p:normalViewPr>
  <p:slideViewPr>
    <p:cSldViewPr snapToGrid="0" snapToObjects="1">
      <p:cViewPr varScale="1">
        <p:scale>
          <a:sx n="102" d="100"/>
          <a:sy n="102" d="100"/>
        </p:scale>
        <p:origin x="70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3/5/2026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3/5/2026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3/5/2026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3/5/2026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3/5/2026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3/5/2026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3/5/2026</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contact@haroldwoodfoundation.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8486C0-49DA-4D10-8819-B10285CD8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8A866DF-DE37-42DA-9FDB-F0D875D0C7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EB59A018-AA80-47D3-B6EF-EF3F8C03A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5FAB0ACF-C18A-4363-AEE3-B648B3C2A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74C6D6-F33A-4619-8326-43FCD454A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49318D-70B7-4AAC-B5F2-4A9385A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254FF-02B5-964C-8E0E-B0ED1A953C6E}"/>
              </a:ext>
            </a:extLst>
          </p:cNvPr>
          <p:cNvSpPr>
            <a:spLocks noGrp="1"/>
          </p:cNvSpPr>
          <p:nvPr>
            <p:ph type="ctrTitle"/>
          </p:nvPr>
        </p:nvSpPr>
        <p:spPr>
          <a:xfrm>
            <a:off x="1671061" y="3428998"/>
            <a:ext cx="3431127" cy="2268559"/>
          </a:xfrm>
        </p:spPr>
        <p:txBody>
          <a:bodyPr>
            <a:normAutofit/>
          </a:bodyPr>
          <a:lstStyle/>
          <a:p>
            <a:r>
              <a:rPr lang="en-GB" sz="4900" dirty="0"/>
              <a:t>The Library</a:t>
            </a:r>
            <a:br>
              <a:rPr lang="en-GB" sz="4200" dirty="0"/>
            </a:br>
            <a:endParaRPr lang="en-US" sz="42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00166914-01FC-B440-B05B-2DBD6312BF50}"/>
              </a:ext>
            </a:extLst>
          </p:cNvPr>
          <p:cNvSpPr>
            <a:spLocks noGrp="1"/>
          </p:cNvSpPr>
          <p:nvPr>
            <p:ph type="subTitle" idx="1"/>
          </p:nvPr>
        </p:nvSpPr>
        <p:spPr>
          <a:xfrm>
            <a:off x="2124907" y="2268786"/>
            <a:ext cx="2977281" cy="1160213"/>
          </a:xfrm>
        </p:spPr>
        <p:txBody>
          <a:bodyPr>
            <a:normAutofit/>
          </a:bodyPr>
          <a:lstStyle/>
          <a:p>
            <a:r>
              <a:rPr lang="en-US" sz="2400" dirty="0">
                <a:latin typeface="Calibri" panose="020F0502020204030204" pitchFamily="34" charset="0"/>
                <a:cs typeface="Calibri" panose="020F0502020204030204" pitchFamily="34" charset="0"/>
              </a:rPr>
              <a:t>Community Update</a:t>
            </a:r>
            <a:r>
              <a:rPr lang="en-GB"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5" name="Picture 4" descr="A building with a cross and wreaths&#10;&#10;AI-generated content may be incorrect.">
            <a:extLst>
              <a:ext uri="{FF2B5EF4-FFF2-40B4-BE49-F238E27FC236}">
                <a16:creationId xmlns:a16="http://schemas.microsoft.com/office/drawing/2014/main" id="{42B6CAE6-1017-684B-8E23-5D8713766F6F}"/>
              </a:ext>
            </a:extLst>
          </p:cNvPr>
          <p:cNvPicPr/>
          <p:nvPr/>
        </p:nvPicPr>
        <p:blipFill>
          <a:blip r:embed="rId5" cstate="print">
            <a:extLst>
              <a:ext uri="{28A0092B-C50C-407E-A947-70E740481C1C}">
                <a14:useLocalDpi xmlns:a14="http://schemas.microsoft.com/office/drawing/2010/main" val="0"/>
              </a:ext>
            </a:extLst>
          </a:blip>
          <a:srcRect t="43056" r="1" b="14475"/>
          <a:stretch>
            <a:fillRect/>
          </a:stretch>
        </p:blipFill>
        <p:spPr>
          <a:xfrm>
            <a:off x="5764159" y="645833"/>
            <a:ext cx="4977910" cy="2701708"/>
          </a:xfrm>
          <a:prstGeom prst="rect">
            <a:avLst/>
          </a:prstGeom>
          <a:ln>
            <a:solidFill>
              <a:schemeClr val="accent6"/>
            </a:solidFill>
          </a:ln>
        </p:spPr>
      </p:pic>
      <p:pic>
        <p:nvPicPr>
          <p:cNvPr id="4" name="Picture 3" descr="A logo for a foundation&#10;&#10;AI-generated content may be incorrect.">
            <a:extLst>
              <a:ext uri="{FF2B5EF4-FFF2-40B4-BE49-F238E27FC236}">
                <a16:creationId xmlns:a16="http://schemas.microsoft.com/office/drawing/2014/main" id="{DB9A63CE-D317-D547-AB47-158F56D99950}"/>
              </a:ext>
            </a:extLst>
          </p:cNvPr>
          <p:cNvPicPr/>
          <p:nvPr/>
        </p:nvPicPr>
        <p:blipFill>
          <a:blip r:embed="rId6" cstate="print">
            <a:extLst>
              <a:ext uri="{28A0092B-C50C-407E-A947-70E740481C1C}">
                <a14:useLocalDpi xmlns:a14="http://schemas.microsoft.com/office/drawing/2010/main" val="0"/>
              </a:ext>
            </a:extLst>
          </a:blip>
          <a:srcRect r="-3" b="2061"/>
          <a:stretch>
            <a:fillRect/>
          </a:stretch>
        </p:blipFill>
        <p:spPr bwMode="auto">
          <a:xfrm>
            <a:off x="5764159" y="3509767"/>
            <a:ext cx="4977910" cy="2701708"/>
          </a:xfrm>
          <a:prstGeom prst="rect">
            <a:avLst/>
          </a:prstGeom>
          <a:noFill/>
          <a:ln>
            <a:solidFill>
              <a:schemeClr val="accent6"/>
            </a:solidFill>
          </a:ln>
        </p:spPr>
      </p:pic>
      <p:sp>
        <p:nvSpPr>
          <p:cNvPr id="22" name="Rectangle 21">
            <a:extLst>
              <a:ext uri="{FF2B5EF4-FFF2-40B4-BE49-F238E27FC236}">
                <a16:creationId xmlns:a16="http://schemas.microsoft.com/office/drawing/2014/main" id="{961C9783-C98B-471C-BA0A-68F3023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68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EEDFE-02C2-9F7C-8501-758125ED1C06}"/>
              </a:ext>
            </a:extLst>
          </p:cNvPr>
          <p:cNvSpPr>
            <a:spLocks noGrp="1"/>
          </p:cNvSpPr>
          <p:nvPr>
            <p:ph type="title"/>
          </p:nvPr>
        </p:nvSpPr>
        <p:spPr>
          <a:xfrm>
            <a:off x="1974254" y="5166421"/>
            <a:ext cx="8445357" cy="883524"/>
          </a:xfrm>
        </p:spPr>
        <p:txBody>
          <a:bodyPr vert="horz" lIns="91440" tIns="45720" rIns="91440" bIns="45720" rtlCol="0" anchor="t">
            <a:noAutofit/>
          </a:bodyPr>
          <a:lstStyle/>
          <a:p>
            <a:pPr algn="ctr"/>
            <a:r>
              <a:rPr lang="en-US" sz="4400" dirty="0"/>
              <a:t>By the community – for the community</a:t>
            </a:r>
          </a:p>
        </p:txBody>
      </p:sp>
      <p:sp>
        <p:nvSpPr>
          <p:cNvPr id="34" name="Rectangle 33">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CF00847-17D2-6A2C-3A05-9247342AA50B}"/>
              </a:ext>
            </a:extLst>
          </p:cNvPr>
          <p:cNvPicPr>
            <a:picLocks noGrp="1" noChangeAspect="1"/>
          </p:cNvPicPr>
          <p:nvPr>
            <p:ph idx="1"/>
          </p:nvPr>
        </p:nvPicPr>
        <p:blipFill>
          <a:blip r:embed="rId5"/>
          <a:srcRect t="19270" r="-1" b="20056"/>
          <a:stretch>
            <a:fillRect/>
          </a:stretch>
        </p:blipFill>
        <p:spPr>
          <a:xfrm>
            <a:off x="1005401" y="-1"/>
            <a:ext cx="10380133" cy="4030679"/>
          </a:xfrm>
          <a:prstGeom prst="rect">
            <a:avLst/>
          </a:prstGeom>
          <a:ln>
            <a:solidFill>
              <a:schemeClr val="accent6"/>
            </a:solidFill>
          </a:ln>
        </p:spPr>
      </p:pic>
      <p:sp>
        <p:nvSpPr>
          <p:cNvPr id="36" name="Rectangle 35">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88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25BC238-C762-4D13-A195-D96782130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46C2F34-1655-46BB-AA7C-FE1E7C94DE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2" name="Picture 41">
            <a:extLst>
              <a:ext uri="{FF2B5EF4-FFF2-40B4-BE49-F238E27FC236}">
                <a16:creationId xmlns:a16="http://schemas.microsoft.com/office/drawing/2014/main" id="{9E212255-06CB-48A7-8DDC-16BB691C27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id="{380DDC1E-06A0-46BA-AE64-DBDD0594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39C1BC9-83BE-489D-9B3E-B164525B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00FBAF5-0C55-4EC9-9950-7797B8DF7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1" y="0"/>
            <a:ext cx="1038910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8629-ABEF-C648-B8A0-47E7C21F6F9E}"/>
              </a:ext>
            </a:extLst>
          </p:cNvPr>
          <p:cNvSpPr>
            <a:spLocks noGrp="1"/>
          </p:cNvSpPr>
          <p:nvPr>
            <p:ph type="title"/>
          </p:nvPr>
        </p:nvSpPr>
        <p:spPr>
          <a:xfrm>
            <a:off x="1969803" y="808056"/>
            <a:ext cx="3784705" cy="1077229"/>
          </a:xfrm>
        </p:spPr>
        <p:txBody>
          <a:bodyPr>
            <a:normAutofit/>
          </a:bodyPr>
          <a:lstStyle/>
          <a:p>
            <a:pPr algn="l"/>
            <a:r>
              <a:rPr lang="en-GB" sz="5400" dirty="0"/>
              <a:t>Thank You!</a:t>
            </a:r>
            <a:endParaRPr lang="en-US" sz="5400" dirty="0"/>
          </a:p>
        </p:txBody>
      </p:sp>
      <p:sp>
        <p:nvSpPr>
          <p:cNvPr id="3" name="Content Placeholder 2">
            <a:extLst>
              <a:ext uri="{FF2B5EF4-FFF2-40B4-BE49-F238E27FC236}">
                <a16:creationId xmlns:a16="http://schemas.microsoft.com/office/drawing/2014/main" id="{6861557A-818B-6941-B9CA-308830DF39E4}"/>
              </a:ext>
            </a:extLst>
          </p:cNvPr>
          <p:cNvSpPr>
            <a:spLocks noGrp="1"/>
          </p:cNvSpPr>
          <p:nvPr>
            <p:ph idx="1"/>
          </p:nvPr>
        </p:nvSpPr>
        <p:spPr>
          <a:xfrm>
            <a:off x="1726983" y="1592317"/>
            <a:ext cx="4369017" cy="4510713"/>
          </a:xfrm>
        </p:spPr>
        <p:txBody>
          <a:bodyPr>
            <a:normAutofit/>
          </a:bodyPr>
          <a:lstStyle/>
          <a:p>
            <a:pPr marL="0" indent="0">
              <a:buNone/>
            </a:pPr>
            <a:r>
              <a:rPr lang="en-GB" sz="2400" dirty="0"/>
              <a:t>We appreciate your support and involvement in shaping the future of Harold Wood Library.</a:t>
            </a:r>
          </a:p>
          <a:p>
            <a:endParaRPr lang="en-US" sz="1800" dirty="0"/>
          </a:p>
        </p:txBody>
      </p:sp>
      <p:pic>
        <p:nvPicPr>
          <p:cNvPr id="7" name="Picture 6">
            <a:extLst>
              <a:ext uri="{FF2B5EF4-FFF2-40B4-BE49-F238E27FC236}">
                <a16:creationId xmlns:a16="http://schemas.microsoft.com/office/drawing/2014/main" id="{F5992F75-49C8-D4D5-73D4-3646E5F078D1}"/>
              </a:ext>
            </a:extLst>
          </p:cNvPr>
          <p:cNvPicPr>
            <a:picLocks noChangeAspect="1"/>
          </p:cNvPicPr>
          <p:nvPr/>
        </p:nvPicPr>
        <p:blipFill>
          <a:blip r:embed="rId5"/>
          <a:srcRect l="9289" r="1066" b="-2"/>
          <a:stretch>
            <a:fillRect/>
          </a:stretch>
        </p:blipFill>
        <p:spPr>
          <a:xfrm>
            <a:off x="5997328" y="1040524"/>
            <a:ext cx="5299346" cy="517094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6" name="Rectangle 45">
            <a:extLst>
              <a:ext uri="{FF2B5EF4-FFF2-40B4-BE49-F238E27FC236}">
                <a16:creationId xmlns:a16="http://schemas.microsoft.com/office/drawing/2014/main" id="{12BC0108-11C3-4CBB-B5D0-7945DB64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foundation&#10;&#10;AI-generated content may be incorrect.">
            <a:extLst>
              <a:ext uri="{FF2B5EF4-FFF2-40B4-BE49-F238E27FC236}">
                <a16:creationId xmlns:a16="http://schemas.microsoft.com/office/drawing/2014/main" id="{DB8892DE-4395-8248-A983-D1B278EA27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spTree>
    <p:extLst>
      <p:ext uri="{BB962C8B-B14F-4D97-AF65-F5344CB8AC3E}">
        <p14:creationId xmlns:p14="http://schemas.microsoft.com/office/powerpoint/2010/main" val="288765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80" name="Picture 79">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81" name="Rectangle 80">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2" name="Freeform: Shape 8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3" name="Oval 8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237D5-CA78-9B4E-B301-4AF12D09387A}"/>
              </a:ext>
            </a:extLst>
          </p:cNvPr>
          <p:cNvSpPr>
            <a:spLocks noGrp="1"/>
          </p:cNvSpPr>
          <p:nvPr>
            <p:ph type="title"/>
          </p:nvPr>
        </p:nvSpPr>
        <p:spPr>
          <a:xfrm>
            <a:off x="2611808" y="808056"/>
            <a:ext cx="7958331" cy="1530542"/>
          </a:xfrm>
        </p:spPr>
        <p:txBody>
          <a:bodyPr>
            <a:normAutofit/>
          </a:bodyPr>
          <a:lstStyle/>
          <a:p>
            <a:pPr algn="l"/>
            <a:r>
              <a:rPr lang="en-US" sz="4800" b="1"/>
              <a:t>A bit of background</a:t>
            </a:r>
            <a:r>
              <a:rPr lang="en-GB" sz="4800" b="1"/>
              <a:t>………….</a:t>
            </a:r>
            <a:endParaRPr lang="en-US" sz="4800"/>
          </a:p>
        </p:txBody>
      </p:sp>
      <p:sp>
        <p:nvSpPr>
          <p:cNvPr id="3" name="Content Placeholder 2">
            <a:extLst>
              <a:ext uri="{FF2B5EF4-FFF2-40B4-BE49-F238E27FC236}">
                <a16:creationId xmlns:a16="http://schemas.microsoft.com/office/drawing/2014/main" id="{7B50D05B-E718-0A44-BB30-B4CE23FA52A8}"/>
              </a:ext>
            </a:extLst>
          </p:cNvPr>
          <p:cNvSpPr>
            <a:spLocks noGrp="1"/>
          </p:cNvSpPr>
          <p:nvPr>
            <p:ph idx="1"/>
          </p:nvPr>
        </p:nvSpPr>
        <p:spPr>
          <a:xfrm>
            <a:off x="2362874" y="2662280"/>
            <a:ext cx="8207265" cy="3387664"/>
          </a:xfrm>
        </p:spPr>
        <p:txBody>
          <a:bodyPr anchor="t">
            <a:normAutofit/>
          </a:bodyPr>
          <a:lstStyle/>
          <a:p>
            <a:endParaRPr lang="en-GB" sz="1900" dirty="0"/>
          </a:p>
          <a:p>
            <a:r>
              <a:rPr lang="en-GB" sz="1900" dirty="0"/>
              <a:t>Harold Wood Library was purposed designed by H Connolly, as part of an Essex County Council post war municipal development programme, intended to promote community wellbeing. The triangular shaped building had a community focused design prioritising usability, accessibility, supporting community as a social anchor. It was not a speculative investment…it was a municipal civic investment.</a:t>
            </a:r>
          </a:p>
          <a:p>
            <a:r>
              <a:rPr lang="en-GB" sz="1900" dirty="0"/>
              <a:t>Good public buildings = stronger communities. </a:t>
            </a:r>
          </a:p>
          <a:p>
            <a:endParaRPr lang="en-US" sz="1900" dirty="0"/>
          </a:p>
        </p:txBody>
      </p:sp>
      <p:pic>
        <p:nvPicPr>
          <p:cNvPr id="4" name="Picture 3" descr="A logo for a foundation&#10;&#10;AI-generated content may be incorrect.">
            <a:extLst>
              <a:ext uri="{FF2B5EF4-FFF2-40B4-BE49-F238E27FC236}">
                <a16:creationId xmlns:a16="http://schemas.microsoft.com/office/drawing/2014/main" id="{C9BBF9EE-BFBB-5B4D-ADA0-F113034CAC0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spTree>
    <p:extLst>
      <p:ext uri="{BB962C8B-B14F-4D97-AF65-F5344CB8AC3E}">
        <p14:creationId xmlns:p14="http://schemas.microsoft.com/office/powerpoint/2010/main" val="257272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B9C96-1056-1C4F-A158-3666150CCABF}"/>
              </a:ext>
            </a:extLst>
          </p:cNvPr>
          <p:cNvSpPr>
            <a:spLocks noGrp="1"/>
          </p:cNvSpPr>
          <p:nvPr>
            <p:ph type="title"/>
          </p:nvPr>
        </p:nvSpPr>
        <p:spPr>
          <a:xfrm>
            <a:off x="1974738" y="808056"/>
            <a:ext cx="4986954" cy="1077229"/>
          </a:xfrm>
        </p:spPr>
        <p:txBody>
          <a:bodyPr>
            <a:normAutofit/>
          </a:bodyPr>
          <a:lstStyle/>
          <a:p>
            <a:pPr algn="l"/>
            <a:r>
              <a:rPr lang="en-GB" b="1" dirty="0"/>
              <a:t>The Story So Far…</a:t>
            </a:r>
            <a:br>
              <a:rPr lang="en-GB" dirty="0"/>
            </a:br>
            <a:endParaRPr lang="en-US" dirty="0"/>
          </a:p>
        </p:txBody>
      </p:sp>
      <p:sp>
        <p:nvSpPr>
          <p:cNvPr id="3" name="Content Placeholder 2">
            <a:extLst>
              <a:ext uri="{FF2B5EF4-FFF2-40B4-BE49-F238E27FC236}">
                <a16:creationId xmlns:a16="http://schemas.microsoft.com/office/drawing/2014/main" id="{B429CD92-FC42-D44C-8D91-7B55B11A606C}"/>
              </a:ext>
            </a:extLst>
          </p:cNvPr>
          <p:cNvSpPr>
            <a:spLocks noGrp="1"/>
          </p:cNvSpPr>
          <p:nvPr>
            <p:ph idx="1"/>
          </p:nvPr>
        </p:nvSpPr>
        <p:spPr>
          <a:xfrm>
            <a:off x="1974739" y="1545021"/>
            <a:ext cx="4901548" cy="4950372"/>
          </a:xfrm>
        </p:spPr>
        <p:txBody>
          <a:bodyPr>
            <a:normAutofit fontScale="85000" lnSpcReduction="10000"/>
          </a:bodyPr>
          <a:lstStyle/>
          <a:p>
            <a:pPr>
              <a:lnSpc>
                <a:spcPct val="110000"/>
              </a:lnSpc>
            </a:pPr>
            <a:endParaRPr lang="en-GB" sz="1100" dirty="0"/>
          </a:p>
          <a:p>
            <a:pPr>
              <a:lnSpc>
                <a:spcPct val="110000"/>
              </a:lnSpc>
            </a:pPr>
            <a:r>
              <a:rPr lang="en-GB" sz="1800" dirty="0"/>
              <a:t>Library closed on 31st March due to Council cost saving measures.</a:t>
            </a:r>
          </a:p>
          <a:p>
            <a:pPr>
              <a:lnSpc>
                <a:spcPct val="110000"/>
              </a:lnSpc>
            </a:pPr>
            <a:r>
              <a:rPr lang="en-GB" sz="1800" dirty="0"/>
              <a:t>Friends of Harold Wood Library Group </a:t>
            </a:r>
            <a:r>
              <a:rPr lang="en-GB" sz="1800"/>
              <a:t>established with positive </a:t>
            </a:r>
            <a:r>
              <a:rPr lang="en-GB" sz="1800" dirty="0"/>
              <a:t>support from other community groups. </a:t>
            </a:r>
          </a:p>
          <a:p>
            <a:pPr>
              <a:lnSpc>
                <a:spcPct val="110000"/>
              </a:lnSpc>
            </a:pPr>
            <a:r>
              <a:rPr lang="en-GB" sz="1800" dirty="0"/>
              <a:t>The Harold Wood Foundation Draft project proposal submitted to Council</a:t>
            </a:r>
          </a:p>
          <a:p>
            <a:pPr>
              <a:lnSpc>
                <a:spcPct val="110000"/>
              </a:lnSpc>
            </a:pPr>
            <a:r>
              <a:rPr lang="en-GB" sz="1800" dirty="0"/>
              <a:t>Successful application for the Library to become an Asset of Community Value.</a:t>
            </a:r>
          </a:p>
          <a:p>
            <a:pPr>
              <a:lnSpc>
                <a:spcPct val="110000"/>
              </a:lnSpc>
            </a:pPr>
            <a:r>
              <a:rPr lang="en-GB" sz="1800" dirty="0"/>
              <a:t>£18,400 raised to pay towards rent and utilities.</a:t>
            </a:r>
          </a:p>
          <a:p>
            <a:pPr>
              <a:lnSpc>
                <a:spcPct val="110000"/>
              </a:lnSpc>
            </a:pPr>
            <a:r>
              <a:rPr lang="en-GB" sz="1800" dirty="0"/>
              <a:t>A seven-year lease provisionally granted with a three-year break clause</a:t>
            </a:r>
          </a:p>
          <a:p>
            <a:pPr>
              <a:lnSpc>
                <a:spcPct val="110000"/>
              </a:lnSpc>
            </a:pPr>
            <a:r>
              <a:rPr lang="en-GB" sz="1800" dirty="0"/>
              <a:t>Support from Corporates when the Library reopens</a:t>
            </a:r>
          </a:p>
          <a:p>
            <a:pPr marL="0" indent="0">
              <a:lnSpc>
                <a:spcPct val="110000"/>
              </a:lnSpc>
              <a:buNone/>
            </a:pPr>
            <a:endParaRPr lang="en-GB" sz="1800" dirty="0"/>
          </a:p>
          <a:p>
            <a:pPr marL="0" indent="0">
              <a:lnSpc>
                <a:spcPct val="110000"/>
              </a:lnSpc>
              <a:buNone/>
            </a:pPr>
            <a:endParaRPr lang="en-GB" sz="1900" dirty="0"/>
          </a:p>
          <a:p>
            <a:pPr marL="0" indent="0">
              <a:lnSpc>
                <a:spcPct val="110000"/>
              </a:lnSpc>
              <a:buNone/>
            </a:pPr>
            <a:endParaRPr lang="en-GB" sz="1100" dirty="0"/>
          </a:p>
          <a:p>
            <a:pPr>
              <a:lnSpc>
                <a:spcPct val="110000"/>
              </a:lnSpc>
            </a:pPr>
            <a:endParaRPr lang="en-US" sz="1100" dirty="0"/>
          </a:p>
        </p:txBody>
      </p:sp>
      <p:sp>
        <p:nvSpPr>
          <p:cNvPr id="91" name="Rectangle 9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2D5B74-286B-BD4C-8BC0-AF77E9B1E9B7}"/>
              </a:ext>
            </a:extLst>
          </p:cNvPr>
          <p:cNvPicPr>
            <a:picLocks noChangeAspect="1"/>
          </p:cNvPicPr>
          <p:nvPr/>
        </p:nvPicPr>
        <p:blipFill>
          <a:blip r:embed="rId3"/>
          <a:srcRect l="29683" r="19387"/>
          <a:stretch>
            <a:fillRect/>
          </a:stretch>
        </p:blipFill>
        <p:spPr>
          <a:xfrm>
            <a:off x="7534656" y="227"/>
            <a:ext cx="4657039" cy="6858000"/>
          </a:xfrm>
          <a:prstGeom prst="rect">
            <a:avLst/>
          </a:prstGeom>
        </p:spPr>
      </p:pic>
      <p:pic>
        <p:nvPicPr>
          <p:cNvPr id="93" name="Picture 9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pic>
        <p:nvPicPr>
          <p:cNvPr id="8" name="Picture 7" descr="A logo for a foundation&#10;&#10;AI-generated content may be incorrect.">
            <a:extLst>
              <a:ext uri="{FF2B5EF4-FFF2-40B4-BE49-F238E27FC236}">
                <a16:creationId xmlns:a16="http://schemas.microsoft.com/office/drawing/2014/main" id="{E3A45249-3917-D242-8A7C-721DBF20913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spTree>
    <p:extLst>
      <p:ext uri="{BB962C8B-B14F-4D97-AF65-F5344CB8AC3E}">
        <p14:creationId xmlns:p14="http://schemas.microsoft.com/office/powerpoint/2010/main" val="49242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EEB229-3EBA-4333-B94C-ED62EC101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666C73-1C44-4BD3-9529-A7E02C6A8A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723E4E2F-EA2E-477B-A595-C5A5F62E9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B6500FA0-D185-45FF-9F47-EF5FB7158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73825F-243F-467C-8349-B97E81C3E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5659AF-6F61-42EF-B761-0862A79DB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2DD15-400D-974B-8D04-8DE0F0847ADF}"/>
              </a:ext>
            </a:extLst>
          </p:cNvPr>
          <p:cNvSpPr>
            <a:spLocks noGrp="1"/>
          </p:cNvSpPr>
          <p:nvPr>
            <p:ph type="title"/>
          </p:nvPr>
        </p:nvSpPr>
        <p:spPr>
          <a:xfrm>
            <a:off x="1969804" y="808056"/>
            <a:ext cx="3969504" cy="1077229"/>
          </a:xfrm>
        </p:spPr>
        <p:txBody>
          <a:bodyPr>
            <a:normAutofit/>
          </a:bodyPr>
          <a:lstStyle/>
          <a:p>
            <a:pPr algn="l"/>
            <a:r>
              <a:rPr lang="en-GB" sz="2100" b="1"/>
              <a:t>The Harold Wood Foundation</a:t>
            </a:r>
            <a:br>
              <a:rPr lang="en-GB" sz="2100"/>
            </a:br>
            <a:endParaRPr lang="en-US" sz="2100"/>
          </a:p>
        </p:txBody>
      </p:sp>
      <p:sp>
        <p:nvSpPr>
          <p:cNvPr id="3" name="Content Placeholder 2">
            <a:extLst>
              <a:ext uri="{FF2B5EF4-FFF2-40B4-BE49-F238E27FC236}">
                <a16:creationId xmlns:a16="http://schemas.microsoft.com/office/drawing/2014/main" id="{37A079AA-08D4-7F4D-9D80-080BFFDC428C}"/>
              </a:ext>
            </a:extLst>
          </p:cNvPr>
          <p:cNvSpPr>
            <a:spLocks noGrp="1"/>
          </p:cNvSpPr>
          <p:nvPr>
            <p:ph idx="1"/>
          </p:nvPr>
        </p:nvSpPr>
        <p:spPr>
          <a:xfrm>
            <a:off x="1969803" y="2052116"/>
            <a:ext cx="3969505" cy="3997828"/>
          </a:xfrm>
        </p:spPr>
        <p:txBody>
          <a:bodyPr>
            <a:normAutofit/>
          </a:bodyPr>
          <a:lstStyle/>
          <a:p>
            <a:pPr marL="0" indent="0">
              <a:buNone/>
            </a:pPr>
            <a:r>
              <a:rPr lang="en-GB" sz="1800" i="1"/>
              <a:t>A community driven initiative focused on improving quality of life for Harold Wood residents.</a:t>
            </a:r>
            <a:endParaRPr lang="en-GB" sz="1800"/>
          </a:p>
          <a:p>
            <a:pPr marL="0" indent="0">
              <a:buNone/>
            </a:pPr>
            <a:r>
              <a:rPr lang="en-GB" sz="1800"/>
              <a:t>Our Focus:</a:t>
            </a:r>
          </a:p>
          <a:p>
            <a:r>
              <a:rPr lang="en-GB" sz="1800"/>
              <a:t>Strengthening community belonging</a:t>
            </a:r>
          </a:p>
          <a:p>
            <a:r>
              <a:rPr lang="en-GB" sz="1800"/>
              <a:t>Promoting wellbeing</a:t>
            </a:r>
          </a:p>
          <a:p>
            <a:r>
              <a:rPr lang="en-GB" sz="1800"/>
              <a:t>Supporting young people &amp; men’s emotional health</a:t>
            </a:r>
          </a:p>
          <a:p>
            <a:endParaRPr lang="en-US" sz="1800"/>
          </a:p>
        </p:txBody>
      </p:sp>
      <p:pic>
        <p:nvPicPr>
          <p:cNvPr id="5" name="Picture 4">
            <a:extLst>
              <a:ext uri="{FF2B5EF4-FFF2-40B4-BE49-F238E27FC236}">
                <a16:creationId xmlns:a16="http://schemas.microsoft.com/office/drawing/2014/main" id="{E0A2BDE0-FF95-7349-A289-E2CF6E9273B0}"/>
              </a:ext>
            </a:extLst>
          </p:cNvPr>
          <p:cNvPicPr>
            <a:picLocks noChangeAspect="1"/>
          </p:cNvPicPr>
          <p:nvPr/>
        </p:nvPicPr>
        <p:blipFill>
          <a:blip r:embed="rId5"/>
          <a:stretch>
            <a:fillRect/>
          </a:stretch>
        </p:blipFill>
        <p:spPr>
          <a:xfrm>
            <a:off x="7438439" y="641207"/>
            <a:ext cx="2621275"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6" name="Picture 5">
            <a:extLst>
              <a:ext uri="{FF2B5EF4-FFF2-40B4-BE49-F238E27FC236}">
                <a16:creationId xmlns:a16="http://schemas.microsoft.com/office/drawing/2014/main" id="{50371485-D3F5-D152-4BD6-61B6FDC08E63}"/>
              </a:ext>
            </a:extLst>
          </p:cNvPr>
          <p:cNvPicPr>
            <a:picLocks noChangeAspect="1"/>
          </p:cNvPicPr>
          <p:nvPr/>
        </p:nvPicPr>
        <p:blipFill>
          <a:blip r:embed="rId6"/>
          <a:stretch>
            <a:fillRect/>
          </a:stretch>
        </p:blipFill>
        <p:spPr>
          <a:xfrm>
            <a:off x="6751768" y="3687471"/>
            <a:ext cx="3994617" cy="242672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4" name="Rectangle 23">
            <a:extLst>
              <a:ext uri="{FF2B5EF4-FFF2-40B4-BE49-F238E27FC236}">
                <a16:creationId xmlns:a16="http://schemas.microsoft.com/office/drawing/2014/main" id="{00650157-038B-4377-BAFA-B12FF57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foundation&#10;&#10;AI-generated content may be incorrect.">
            <a:extLst>
              <a:ext uri="{FF2B5EF4-FFF2-40B4-BE49-F238E27FC236}">
                <a16:creationId xmlns:a16="http://schemas.microsoft.com/office/drawing/2014/main" id="{37749264-B3B8-B14F-AF90-7C7C7A9118D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pic>
        <p:nvPicPr>
          <p:cNvPr id="9" name="Picture 8">
            <a:extLst>
              <a:ext uri="{FF2B5EF4-FFF2-40B4-BE49-F238E27FC236}">
                <a16:creationId xmlns:a16="http://schemas.microsoft.com/office/drawing/2014/main" id="{E1331356-18C3-D5C4-9E98-4FF6B8A7195F}"/>
              </a:ext>
            </a:extLst>
          </p:cNvPr>
          <p:cNvPicPr>
            <a:picLocks noChangeAspect="1"/>
          </p:cNvPicPr>
          <p:nvPr/>
        </p:nvPicPr>
        <p:blipFill>
          <a:blip r:embed="rId8"/>
          <a:stretch>
            <a:fillRect/>
          </a:stretch>
        </p:blipFill>
        <p:spPr>
          <a:xfrm>
            <a:off x="6751768" y="585384"/>
            <a:ext cx="3674591" cy="2677098"/>
          </a:xfrm>
          <a:prstGeom prst="rect">
            <a:avLst/>
          </a:prstGeom>
        </p:spPr>
      </p:pic>
    </p:spTree>
    <p:extLst>
      <p:ext uri="{BB962C8B-B14F-4D97-AF65-F5344CB8AC3E}">
        <p14:creationId xmlns:p14="http://schemas.microsoft.com/office/powerpoint/2010/main" val="277662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CA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5189-AB0A-CA45-B49E-4B6512ADAA9A}"/>
              </a:ext>
            </a:extLst>
          </p:cNvPr>
          <p:cNvSpPr>
            <a:spLocks noGrp="1"/>
          </p:cNvSpPr>
          <p:nvPr>
            <p:ph type="title"/>
          </p:nvPr>
        </p:nvSpPr>
        <p:spPr/>
        <p:txBody>
          <a:bodyPr/>
          <a:lstStyle/>
          <a:p>
            <a:r>
              <a:rPr lang="en-GB" dirty="0"/>
              <a:t>Current initiatives by the Harold Wood Foundation</a:t>
            </a:r>
            <a:endParaRPr lang="en-US" dirty="0"/>
          </a:p>
        </p:txBody>
      </p:sp>
      <p:sp>
        <p:nvSpPr>
          <p:cNvPr id="3" name="Content Placeholder 2">
            <a:extLst>
              <a:ext uri="{FF2B5EF4-FFF2-40B4-BE49-F238E27FC236}">
                <a16:creationId xmlns:a16="http://schemas.microsoft.com/office/drawing/2014/main" id="{8EAFB143-7EB4-7643-BCD7-53D6659D3D3D}"/>
              </a:ext>
            </a:extLst>
          </p:cNvPr>
          <p:cNvSpPr>
            <a:spLocks noGrp="1"/>
          </p:cNvSpPr>
          <p:nvPr>
            <p:ph idx="1"/>
          </p:nvPr>
        </p:nvSpPr>
        <p:spPr>
          <a:xfrm>
            <a:off x="1130151" y="1736787"/>
            <a:ext cx="4986444" cy="4738154"/>
          </a:xfrm>
        </p:spPr>
        <p:txBody>
          <a:bodyPr>
            <a:normAutofit fontScale="70000" lnSpcReduction="20000"/>
          </a:bodyPr>
          <a:lstStyle/>
          <a:p>
            <a:endParaRPr lang="en-GB" dirty="0"/>
          </a:p>
          <a:p>
            <a:r>
              <a:rPr lang="en-GB" sz="2400" dirty="0"/>
              <a:t>Christmas Community Event, Station car park </a:t>
            </a:r>
          </a:p>
          <a:p>
            <a:r>
              <a:rPr lang="en-GB" sz="2400" dirty="0"/>
              <a:t>Station artwork installations</a:t>
            </a:r>
          </a:p>
          <a:p>
            <a:r>
              <a:rPr lang="en-GB" sz="2400" dirty="0"/>
              <a:t>Men’s mental wellbeing events </a:t>
            </a:r>
          </a:p>
          <a:p>
            <a:r>
              <a:rPr lang="en-GB" sz="2400" dirty="0"/>
              <a:t>Delivering resilience coaching and enrichment for young people at Redden Court and </a:t>
            </a:r>
            <a:r>
              <a:rPr lang="en-GB" sz="2400" dirty="0" err="1"/>
              <a:t>Heathercourt</a:t>
            </a:r>
            <a:r>
              <a:rPr lang="en-GB" sz="2400" dirty="0"/>
              <a:t>/</a:t>
            </a:r>
            <a:r>
              <a:rPr lang="en-GB" sz="2400"/>
              <a:t>CentrePoint</a:t>
            </a:r>
            <a:r>
              <a:rPr lang="en-GB" sz="2400" dirty="0"/>
              <a:t>. </a:t>
            </a:r>
          </a:p>
          <a:p>
            <a:r>
              <a:rPr lang="en-GB" sz="2400" dirty="0"/>
              <a:t>The repurposing of Harold Wood Library project</a:t>
            </a:r>
          </a:p>
          <a:p>
            <a:r>
              <a:rPr lang="en-GB" sz="2400" dirty="0"/>
              <a:t>Working with CAP (Christians Against Poverty) to deliver fresh food hampers at Christmas for families connected to the Foodbank.</a:t>
            </a:r>
          </a:p>
          <a:p>
            <a:pPr marL="0" indent="0">
              <a:buNone/>
            </a:pPr>
            <a:endParaRPr lang="en-US" dirty="0"/>
          </a:p>
        </p:txBody>
      </p:sp>
      <p:pic>
        <p:nvPicPr>
          <p:cNvPr id="4" name="Picture 3" descr="A logo for a foundation&#10;&#10;AI-generated content may be incorrect.">
            <a:extLst>
              <a:ext uri="{FF2B5EF4-FFF2-40B4-BE49-F238E27FC236}">
                <a16:creationId xmlns:a16="http://schemas.microsoft.com/office/drawing/2014/main" id="{1DE7067D-50DC-BF4A-B900-C9EED56349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pic>
        <p:nvPicPr>
          <p:cNvPr id="6" name="Picture 5">
            <a:extLst>
              <a:ext uri="{FF2B5EF4-FFF2-40B4-BE49-F238E27FC236}">
                <a16:creationId xmlns:a16="http://schemas.microsoft.com/office/drawing/2014/main" id="{2C9DF1AF-A5D7-1B4B-B37C-ECF95FC30AF0}"/>
              </a:ext>
            </a:extLst>
          </p:cNvPr>
          <p:cNvPicPr>
            <a:picLocks noChangeAspect="1"/>
          </p:cNvPicPr>
          <p:nvPr/>
        </p:nvPicPr>
        <p:blipFill rotWithShape="1">
          <a:blip r:embed="rId3"/>
          <a:srcRect t="8369" r="-1980" b="10109"/>
          <a:stretch/>
        </p:blipFill>
        <p:spPr>
          <a:xfrm>
            <a:off x="6697361" y="2261474"/>
            <a:ext cx="4374292" cy="3496775"/>
          </a:xfrm>
          <a:prstGeom prst="rect">
            <a:avLst/>
          </a:prstGeom>
        </p:spPr>
      </p:pic>
      <p:pic>
        <p:nvPicPr>
          <p:cNvPr id="7" name="Picture 6">
            <a:extLst>
              <a:ext uri="{FF2B5EF4-FFF2-40B4-BE49-F238E27FC236}">
                <a16:creationId xmlns:a16="http://schemas.microsoft.com/office/drawing/2014/main" id="{E193D9CE-6BF8-4BBB-DEA8-3502CD4EF28F}"/>
              </a:ext>
            </a:extLst>
          </p:cNvPr>
          <p:cNvPicPr>
            <a:picLocks noChangeAspect="1"/>
          </p:cNvPicPr>
          <p:nvPr/>
        </p:nvPicPr>
        <p:blipFill>
          <a:blip r:embed="rId4"/>
          <a:stretch>
            <a:fillRect/>
          </a:stretch>
        </p:blipFill>
        <p:spPr>
          <a:xfrm>
            <a:off x="6574221" y="2067591"/>
            <a:ext cx="4487627" cy="3945803"/>
          </a:xfrm>
          <a:prstGeom prst="rect">
            <a:avLst/>
          </a:prstGeom>
        </p:spPr>
      </p:pic>
    </p:spTree>
    <p:extLst>
      <p:ext uri="{BB962C8B-B14F-4D97-AF65-F5344CB8AC3E}">
        <p14:creationId xmlns:p14="http://schemas.microsoft.com/office/powerpoint/2010/main" val="399294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131B3231-1C4D-4AB4-AB8B-D39CCC393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1A82619F-6BBD-4913-A4EA-27A2A01F2A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1" name="Picture 70">
            <a:extLst>
              <a:ext uri="{FF2B5EF4-FFF2-40B4-BE49-F238E27FC236}">
                <a16:creationId xmlns:a16="http://schemas.microsoft.com/office/drawing/2014/main" id="{7D32623C-82B3-4C43-98E0-31A4ACA2F7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3" name="Rectangle 72">
            <a:extLst>
              <a:ext uri="{FF2B5EF4-FFF2-40B4-BE49-F238E27FC236}">
                <a16:creationId xmlns:a16="http://schemas.microsoft.com/office/drawing/2014/main" id="{A28FAB9D-1EE6-43AC-B8F1-6569A0B8E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4962323-B671-484D-B5A3-CD4754337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81DEBE4-9960-46D9-8D96-FBDE91728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1641D-0E43-5043-8A32-04DAB67ED8A9}"/>
              </a:ext>
            </a:extLst>
          </p:cNvPr>
          <p:cNvSpPr>
            <a:spLocks noGrp="1"/>
          </p:cNvSpPr>
          <p:nvPr>
            <p:ph type="title"/>
          </p:nvPr>
        </p:nvSpPr>
        <p:spPr>
          <a:xfrm>
            <a:off x="1964444" y="808056"/>
            <a:ext cx="3974905" cy="1077229"/>
          </a:xfrm>
        </p:spPr>
        <p:txBody>
          <a:bodyPr>
            <a:normAutofit/>
          </a:bodyPr>
          <a:lstStyle/>
          <a:p>
            <a:pPr algn="l"/>
            <a:r>
              <a:rPr lang="en-GB"/>
              <a:t>The Legal Bit</a:t>
            </a:r>
            <a:endParaRPr lang="en-US"/>
          </a:p>
        </p:txBody>
      </p:sp>
      <p:sp>
        <p:nvSpPr>
          <p:cNvPr id="3" name="Content Placeholder 2">
            <a:extLst>
              <a:ext uri="{FF2B5EF4-FFF2-40B4-BE49-F238E27FC236}">
                <a16:creationId xmlns:a16="http://schemas.microsoft.com/office/drawing/2014/main" id="{44F5937F-B9AA-8E4A-B313-69895B65E977}"/>
              </a:ext>
            </a:extLst>
          </p:cNvPr>
          <p:cNvSpPr>
            <a:spLocks noGrp="1"/>
          </p:cNvSpPr>
          <p:nvPr>
            <p:ph idx="1"/>
          </p:nvPr>
        </p:nvSpPr>
        <p:spPr>
          <a:xfrm>
            <a:off x="1969803" y="2052116"/>
            <a:ext cx="3966801" cy="3997828"/>
          </a:xfrm>
        </p:spPr>
        <p:txBody>
          <a:bodyPr>
            <a:normAutofit/>
          </a:bodyPr>
          <a:lstStyle/>
          <a:p>
            <a:pPr>
              <a:lnSpc>
                <a:spcPct val="110000"/>
              </a:lnSpc>
            </a:pPr>
            <a:endParaRPr lang="en-GB" sz="1500" dirty="0"/>
          </a:p>
          <a:p>
            <a:pPr>
              <a:lnSpc>
                <a:spcPct val="110000"/>
              </a:lnSpc>
            </a:pPr>
            <a:r>
              <a:rPr lang="en-GB" sz="1500" dirty="0"/>
              <a:t>The Library now has ACV status as it furthers social wellbeing and interests of residents. (Localism Act 2011). </a:t>
            </a:r>
          </a:p>
          <a:p>
            <a:pPr>
              <a:lnSpc>
                <a:spcPct val="110000"/>
              </a:lnSpc>
            </a:pPr>
            <a:r>
              <a:rPr lang="en-GB" sz="1500" dirty="0"/>
              <a:t>A request has been submitted to the Planning Department for the Library to be included on the Local Heritage list, citing its historic, architectural and social value. This designation would provide long term protection for the building, preventing demolition. </a:t>
            </a:r>
          </a:p>
          <a:p>
            <a:pPr marL="0" indent="0">
              <a:lnSpc>
                <a:spcPct val="110000"/>
              </a:lnSpc>
              <a:buNone/>
            </a:pPr>
            <a:endParaRPr lang="en-GB" sz="1500" dirty="0"/>
          </a:p>
          <a:p>
            <a:pPr marL="0" indent="0">
              <a:lnSpc>
                <a:spcPct val="110000"/>
              </a:lnSpc>
              <a:buNone/>
            </a:pPr>
            <a:endParaRPr lang="en-GB" sz="1500" dirty="0"/>
          </a:p>
          <a:p>
            <a:pPr>
              <a:lnSpc>
                <a:spcPct val="110000"/>
              </a:lnSpc>
            </a:pPr>
            <a:endParaRPr lang="en-US" sz="1500" dirty="0"/>
          </a:p>
        </p:txBody>
      </p:sp>
      <p:pic>
        <p:nvPicPr>
          <p:cNvPr id="6" name="Picture 5">
            <a:extLst>
              <a:ext uri="{FF2B5EF4-FFF2-40B4-BE49-F238E27FC236}">
                <a16:creationId xmlns:a16="http://schemas.microsoft.com/office/drawing/2014/main" id="{41264FB4-1673-4345-B479-5FE0126B9CA3}"/>
              </a:ext>
            </a:extLst>
          </p:cNvPr>
          <p:cNvPicPr>
            <a:picLocks noChangeAspect="1"/>
          </p:cNvPicPr>
          <p:nvPr/>
        </p:nvPicPr>
        <p:blipFill>
          <a:blip r:embed="rId5"/>
          <a:srcRect t="14688" r="-4" b="11492"/>
          <a:stretch>
            <a:fillRect/>
          </a:stretch>
        </p:blipFill>
        <p:spPr>
          <a:xfrm>
            <a:off x="6747481" y="2"/>
            <a:ext cx="4636987" cy="3422917"/>
          </a:xfrm>
          <a:prstGeom prst="rect">
            <a:avLst/>
          </a:prstGeom>
          <a:ln w="12700">
            <a:solidFill>
              <a:schemeClr val="tx1"/>
            </a:solidFill>
          </a:ln>
        </p:spPr>
      </p:pic>
      <p:pic>
        <p:nvPicPr>
          <p:cNvPr id="7" name="Picture 6">
            <a:extLst>
              <a:ext uri="{FF2B5EF4-FFF2-40B4-BE49-F238E27FC236}">
                <a16:creationId xmlns:a16="http://schemas.microsoft.com/office/drawing/2014/main" id="{91D2B7D0-B8BE-4F6E-8E64-DC2514A9302F}"/>
              </a:ext>
            </a:extLst>
          </p:cNvPr>
          <p:cNvPicPr>
            <a:picLocks noChangeAspect="1"/>
          </p:cNvPicPr>
          <p:nvPr/>
        </p:nvPicPr>
        <p:blipFill>
          <a:blip r:embed="rId6"/>
          <a:srcRect r="6790" b="1"/>
          <a:stretch>
            <a:fillRect/>
          </a:stretch>
        </p:blipFill>
        <p:spPr>
          <a:xfrm>
            <a:off x="6747933" y="3425633"/>
            <a:ext cx="4636987" cy="3432592"/>
          </a:xfrm>
          <a:prstGeom prst="rect">
            <a:avLst/>
          </a:prstGeom>
          <a:ln w="12700">
            <a:solidFill>
              <a:schemeClr val="tx1"/>
            </a:solidFill>
          </a:ln>
        </p:spPr>
      </p:pic>
      <p:sp>
        <p:nvSpPr>
          <p:cNvPr id="79" name="Rectangle 78">
            <a:extLst>
              <a:ext uri="{FF2B5EF4-FFF2-40B4-BE49-F238E27FC236}">
                <a16:creationId xmlns:a16="http://schemas.microsoft.com/office/drawing/2014/main" id="{2C5CA78E-387F-4DB6-8894-AA38E5EAF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foundation&#10;&#10;AI-generated content may be incorrect.">
            <a:extLst>
              <a:ext uri="{FF2B5EF4-FFF2-40B4-BE49-F238E27FC236}">
                <a16:creationId xmlns:a16="http://schemas.microsoft.com/office/drawing/2014/main" id="{2C0A635F-21A5-924F-8287-FEB1893D8A1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spTree>
    <p:extLst>
      <p:ext uri="{BB962C8B-B14F-4D97-AF65-F5344CB8AC3E}">
        <p14:creationId xmlns:p14="http://schemas.microsoft.com/office/powerpoint/2010/main" val="270572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076D5-2AB9-5859-CC60-46B0795B694E}"/>
              </a:ext>
            </a:extLst>
          </p:cNvPr>
          <p:cNvSpPr>
            <a:spLocks noGrp="1"/>
          </p:cNvSpPr>
          <p:nvPr>
            <p:ph type="title"/>
          </p:nvPr>
        </p:nvSpPr>
        <p:spPr>
          <a:xfrm>
            <a:off x="1969804" y="3428998"/>
            <a:ext cx="2819723" cy="2782477"/>
          </a:xfrm>
        </p:spPr>
        <p:txBody>
          <a:bodyPr vert="horz" lIns="91440" tIns="45720" rIns="91440" bIns="45720" rtlCol="0" anchor="t">
            <a:normAutofit/>
          </a:bodyPr>
          <a:lstStyle/>
          <a:p>
            <a:r>
              <a:rPr lang="en-US" sz="3600"/>
              <a:t>Our strength is in our community</a:t>
            </a:r>
          </a:p>
        </p:txBody>
      </p:sp>
      <p:pic>
        <p:nvPicPr>
          <p:cNvPr id="5" name="Content Placeholder 4">
            <a:extLst>
              <a:ext uri="{FF2B5EF4-FFF2-40B4-BE49-F238E27FC236}">
                <a16:creationId xmlns:a16="http://schemas.microsoft.com/office/drawing/2014/main" id="{3915089E-24A0-11C6-E30B-E15BB649969F}"/>
              </a:ext>
            </a:extLst>
          </p:cNvPr>
          <p:cNvPicPr>
            <a:picLocks noGrp="1" noChangeAspect="1"/>
          </p:cNvPicPr>
          <p:nvPr>
            <p:ph idx="1"/>
          </p:nvPr>
        </p:nvPicPr>
        <p:blipFill>
          <a:blip r:embed="rId5"/>
          <a:srcRect l="11657" r="2896" b="-3"/>
          <a:stretch>
            <a:fillRect/>
          </a:stretch>
        </p:blipFill>
        <p:spPr>
          <a:xfrm>
            <a:off x="5444747" y="647191"/>
            <a:ext cx="5297322"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1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CB9C6-2008-E3AD-126D-5CD261D5C43B}"/>
              </a:ext>
            </a:extLst>
          </p:cNvPr>
          <p:cNvSpPr>
            <a:spLocks noGrp="1"/>
          </p:cNvSpPr>
          <p:nvPr>
            <p:ph type="title"/>
          </p:nvPr>
        </p:nvSpPr>
        <p:spPr>
          <a:xfrm>
            <a:off x="1974738" y="808056"/>
            <a:ext cx="4986954" cy="1077229"/>
          </a:xfrm>
        </p:spPr>
        <p:txBody>
          <a:bodyPr>
            <a:normAutofit/>
          </a:bodyPr>
          <a:lstStyle/>
          <a:p>
            <a:pPr algn="l"/>
            <a:r>
              <a:rPr lang="en-US"/>
              <a:t>The Library- a new chapter</a:t>
            </a:r>
            <a:endParaRPr lang="en-GB"/>
          </a:p>
        </p:txBody>
      </p:sp>
      <p:sp>
        <p:nvSpPr>
          <p:cNvPr id="3" name="Content Placeholder 2">
            <a:extLst>
              <a:ext uri="{FF2B5EF4-FFF2-40B4-BE49-F238E27FC236}">
                <a16:creationId xmlns:a16="http://schemas.microsoft.com/office/drawing/2014/main" id="{AB039353-E3F1-1466-F5D3-ECC0607CE56D}"/>
              </a:ext>
            </a:extLst>
          </p:cNvPr>
          <p:cNvSpPr>
            <a:spLocks noGrp="1"/>
          </p:cNvSpPr>
          <p:nvPr>
            <p:ph idx="1"/>
          </p:nvPr>
        </p:nvSpPr>
        <p:spPr>
          <a:xfrm>
            <a:off x="1974739" y="2052116"/>
            <a:ext cx="4901548" cy="3997828"/>
          </a:xfrm>
        </p:spPr>
        <p:txBody>
          <a:bodyPr>
            <a:normAutofit/>
          </a:bodyPr>
          <a:lstStyle/>
          <a:p>
            <a:r>
              <a:rPr lang="en-US" sz="1800"/>
              <a:t>A renewed focus for our community, offering a lending collection of books, literacy support, book clubs, poetry events and author talks.</a:t>
            </a:r>
          </a:p>
          <a:p>
            <a:r>
              <a:rPr lang="en-US" sz="1800"/>
              <a:t>With extended hours, providing a  welcoming space to share local stories, reduce loneliness and strengthen community connection</a:t>
            </a:r>
          </a:p>
          <a:p>
            <a:endParaRPr lang="en-GB" sz="1800"/>
          </a:p>
        </p:txBody>
      </p:sp>
      <p:sp>
        <p:nvSpPr>
          <p:cNvPr id="43" name="Rectangle 42">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B67D29-411F-A18C-BB0F-14DD3D20616C}"/>
              </a:ext>
            </a:extLst>
          </p:cNvPr>
          <p:cNvPicPr>
            <a:picLocks noChangeAspect="1"/>
          </p:cNvPicPr>
          <p:nvPr/>
        </p:nvPicPr>
        <p:blipFill>
          <a:blip r:embed="rId3"/>
          <a:srcRect l="4964" r="8530"/>
          <a:stretch>
            <a:fillRect/>
          </a:stretch>
        </p:blipFill>
        <p:spPr>
          <a:xfrm>
            <a:off x="7534656" y="227"/>
            <a:ext cx="4657039" cy="6858000"/>
          </a:xfrm>
          <a:prstGeom prst="rect">
            <a:avLst/>
          </a:prstGeom>
        </p:spPr>
      </p:pic>
      <p:pic>
        <p:nvPicPr>
          <p:cNvPr id="44" name="Picture 43">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615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6009D28-60AB-4286-84F8-A812569BC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3D219F90-DB69-4512-B316-9EFEF58A2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35">
            <a:extLst>
              <a:ext uri="{FF2B5EF4-FFF2-40B4-BE49-F238E27FC236}">
                <a16:creationId xmlns:a16="http://schemas.microsoft.com/office/drawing/2014/main" id="{48870E80-2F2E-4A9F-95CE-2562977A5E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37">
            <a:extLst>
              <a:ext uri="{FF2B5EF4-FFF2-40B4-BE49-F238E27FC236}">
                <a16:creationId xmlns:a16="http://schemas.microsoft.com/office/drawing/2014/main" id="{52ED9517-E340-43FD-89D0-E63A8ACDA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89F6541-8315-4C61-9893-EBBFD4462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D00E0EF-4C8D-4D43-975B-5F6A7B762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18D76-1B9D-6544-8DBB-3D963C6FF288}"/>
              </a:ext>
            </a:extLst>
          </p:cNvPr>
          <p:cNvSpPr>
            <a:spLocks noGrp="1"/>
          </p:cNvSpPr>
          <p:nvPr>
            <p:ph type="title"/>
          </p:nvPr>
        </p:nvSpPr>
        <p:spPr>
          <a:xfrm>
            <a:off x="1969803" y="808056"/>
            <a:ext cx="4416129" cy="1077229"/>
          </a:xfrm>
        </p:spPr>
        <p:txBody>
          <a:bodyPr>
            <a:normAutofit/>
          </a:bodyPr>
          <a:lstStyle/>
          <a:p>
            <a:pPr algn="l"/>
            <a:r>
              <a:rPr lang="en-GB" dirty="0"/>
              <a:t>How you can help…</a:t>
            </a:r>
            <a:br>
              <a:rPr lang="en-GB" dirty="0"/>
            </a:br>
            <a:endParaRPr lang="en-US" dirty="0"/>
          </a:p>
        </p:txBody>
      </p:sp>
      <p:sp>
        <p:nvSpPr>
          <p:cNvPr id="3" name="Content Placeholder 2">
            <a:extLst>
              <a:ext uri="{FF2B5EF4-FFF2-40B4-BE49-F238E27FC236}">
                <a16:creationId xmlns:a16="http://schemas.microsoft.com/office/drawing/2014/main" id="{C194A6BE-E6F8-5E40-8636-C3DEDA382BCD}"/>
              </a:ext>
            </a:extLst>
          </p:cNvPr>
          <p:cNvSpPr>
            <a:spLocks noGrp="1"/>
          </p:cNvSpPr>
          <p:nvPr>
            <p:ph idx="1"/>
          </p:nvPr>
        </p:nvSpPr>
        <p:spPr>
          <a:xfrm>
            <a:off x="1969803" y="2052116"/>
            <a:ext cx="4468300" cy="3997828"/>
          </a:xfrm>
        </p:spPr>
        <p:txBody>
          <a:bodyPr>
            <a:normAutofit/>
          </a:bodyPr>
          <a:lstStyle/>
          <a:p>
            <a:pPr marL="0" indent="0">
              <a:lnSpc>
                <a:spcPct val="110000"/>
              </a:lnSpc>
              <a:buNone/>
            </a:pPr>
            <a:endParaRPr lang="en-GB" sz="1500" dirty="0"/>
          </a:p>
          <a:p>
            <a:pPr>
              <a:lnSpc>
                <a:spcPct val="110000"/>
              </a:lnSpc>
            </a:pPr>
            <a:r>
              <a:rPr lang="en-GB" sz="1800" dirty="0"/>
              <a:t>Get in touch contact </a:t>
            </a:r>
            <a:r>
              <a:rPr lang="en-GB" sz="1800" dirty="0">
                <a:hlinkClick r:id="rId5"/>
              </a:rPr>
              <a:t>contact@haroldwoodfoundation.org</a:t>
            </a:r>
            <a:endParaRPr lang="en-GB" sz="1800" dirty="0"/>
          </a:p>
          <a:p>
            <a:pPr>
              <a:lnSpc>
                <a:spcPct val="110000"/>
              </a:lnSpc>
            </a:pPr>
            <a:r>
              <a:rPr lang="en-GB" sz="1800" dirty="0"/>
              <a:t>Write to the Planning Department to request that the Library in included on the Local Heritage List.  </a:t>
            </a:r>
          </a:p>
          <a:p>
            <a:pPr>
              <a:lnSpc>
                <a:spcPct val="110000"/>
              </a:lnSpc>
            </a:pPr>
            <a:r>
              <a:rPr lang="en-GB" sz="1800" dirty="0"/>
              <a:t>Support fundraising campaigns, once the lease has been agreed.</a:t>
            </a:r>
          </a:p>
          <a:p>
            <a:pPr>
              <a:lnSpc>
                <a:spcPct val="110000"/>
              </a:lnSpc>
            </a:pPr>
            <a:endParaRPr lang="en-US" sz="1500" dirty="0"/>
          </a:p>
        </p:txBody>
      </p:sp>
      <p:pic>
        <p:nvPicPr>
          <p:cNvPr id="6" name="Picture 5">
            <a:extLst>
              <a:ext uri="{FF2B5EF4-FFF2-40B4-BE49-F238E27FC236}">
                <a16:creationId xmlns:a16="http://schemas.microsoft.com/office/drawing/2014/main" id="{9F9B7C96-2653-7E47-9863-14C6462265CD}"/>
              </a:ext>
            </a:extLst>
          </p:cNvPr>
          <p:cNvPicPr>
            <a:picLocks noChangeAspect="1"/>
          </p:cNvPicPr>
          <p:nvPr/>
        </p:nvPicPr>
        <p:blipFill>
          <a:blip r:embed="rId6"/>
          <a:srcRect t="21684" r="2" b="19975"/>
          <a:stretch>
            <a:fillRect/>
          </a:stretch>
        </p:blipFill>
        <p:spPr>
          <a:xfrm>
            <a:off x="7077252" y="632702"/>
            <a:ext cx="3669133" cy="214062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a:extLst>
              <a:ext uri="{FF2B5EF4-FFF2-40B4-BE49-F238E27FC236}">
                <a16:creationId xmlns:a16="http://schemas.microsoft.com/office/drawing/2014/main" id="{64FD6809-3E8B-89B0-196F-759817F77874}"/>
              </a:ext>
            </a:extLst>
          </p:cNvPr>
          <p:cNvPicPr>
            <a:picLocks noChangeAspect="1"/>
          </p:cNvPicPr>
          <p:nvPr/>
        </p:nvPicPr>
        <p:blipFill>
          <a:blip r:embed="rId7"/>
          <a:srcRect r="2" b="7681"/>
          <a:stretch>
            <a:fillRect/>
          </a:stretch>
        </p:blipFill>
        <p:spPr>
          <a:xfrm>
            <a:off x="7077252" y="2934196"/>
            <a:ext cx="3669133" cy="327727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4" name="Rectangle 43">
            <a:extLst>
              <a:ext uri="{FF2B5EF4-FFF2-40B4-BE49-F238E27FC236}">
                <a16:creationId xmlns:a16="http://schemas.microsoft.com/office/drawing/2014/main" id="{8016CBC2-5A8E-41E4-B729-A11771E2B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for a foundation&#10;&#10;AI-generated content may be incorrect.">
            <a:extLst>
              <a:ext uri="{FF2B5EF4-FFF2-40B4-BE49-F238E27FC236}">
                <a16:creationId xmlns:a16="http://schemas.microsoft.com/office/drawing/2014/main" id="{A147515F-4E4B-DE4B-B439-4D753E556D5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16747" y="5940555"/>
            <a:ext cx="1682128" cy="818349"/>
          </a:xfrm>
          <a:prstGeom prst="rect">
            <a:avLst/>
          </a:prstGeom>
          <a:noFill/>
          <a:ln>
            <a:noFill/>
          </a:ln>
        </p:spPr>
      </p:pic>
    </p:spTree>
    <p:extLst>
      <p:ext uri="{BB962C8B-B14F-4D97-AF65-F5344CB8AC3E}">
        <p14:creationId xmlns:p14="http://schemas.microsoft.com/office/powerpoint/2010/main" val="3574486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1019</TotalTime>
  <Words>460</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MS Shell Dlg 2</vt:lpstr>
      <vt:lpstr>Wingdings</vt:lpstr>
      <vt:lpstr>Wingdings 3</vt:lpstr>
      <vt:lpstr>Madison</vt:lpstr>
      <vt:lpstr>The Library </vt:lpstr>
      <vt:lpstr>A bit of background………….</vt:lpstr>
      <vt:lpstr>The Story So Far… </vt:lpstr>
      <vt:lpstr>The Harold Wood Foundation </vt:lpstr>
      <vt:lpstr>Current initiatives by the Harold Wood Foundation</vt:lpstr>
      <vt:lpstr>The Legal Bit</vt:lpstr>
      <vt:lpstr>Our strength is in our community</vt:lpstr>
      <vt:lpstr>The Library- a new chapter</vt:lpstr>
      <vt:lpstr>How you can help… </vt:lpstr>
      <vt:lpstr>By the community – for the community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Repurposing of Harold Wood Library – Draft Project Plan</dc:title>
  <dc:creator>Microsoft Office User</dc:creator>
  <cp:lastModifiedBy>Darren Wise</cp:lastModifiedBy>
  <cp:revision>16</cp:revision>
  <dcterms:created xsi:type="dcterms:W3CDTF">2025-06-24T11:42:43Z</dcterms:created>
  <dcterms:modified xsi:type="dcterms:W3CDTF">2026-03-05T20:12:47Z</dcterms:modified>
</cp:coreProperties>
</file>